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60" r:id="rId5"/>
  </p:sldIdLst>
  <p:sldSz cx="28800425" cy="43200638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eaLnBrk="0" fontAlgn="base" hangingPunct="0">
      <a:spcBef>
        <a:spcPct val="0"/>
      </a:spcBef>
      <a:spcAft>
        <a:spcPct val="0"/>
      </a:spcAft>
      <a:defRPr sz="8132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6pPr>
    <a:lvl7pPr marL="3656960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7pPr>
    <a:lvl8pPr marL="4266453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8pPr>
    <a:lvl9pPr marL="4875947" algn="l" defTabSz="1218987" rtl="0" eaLnBrk="1" latinLnBrk="0" hangingPunct="1">
      <a:defRPr sz="8132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 userDrawn="1">
          <p15:clr>
            <a:srgbClr val="A4A3A4"/>
          </p15:clr>
        </p15:guide>
        <p15:guide id="2" pos="9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" d="100"/>
          <a:sy n="14" d="100"/>
        </p:scale>
        <p:origin x="2166" y="72"/>
      </p:cViewPr>
      <p:guideLst>
        <p:guide orient="horz" pos="13607"/>
        <p:guide pos="90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2137F34-5DDC-4C31-BA02-2277B1A4CE6D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160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685800"/>
            <a:ext cx="228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7B61E2-BDFA-4896-B4A2-5CC42FC61C0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853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35EDA-CF5D-4260-93D3-A3EA22A42075}" type="slidenum">
              <a:rPr lang="pt-BR">
                <a:latin typeface="Calibri" pitchFamily="34" charset="0"/>
                <a:ea typeface="ＭＳ Ｐゴシック" pitchFamily="34" charset="-128"/>
              </a:rPr>
              <a:pPr/>
              <a:t>1</a:t>
            </a:fld>
            <a:endParaRPr lang="pt-BR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5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60880" y="13420305"/>
            <a:ext cx="24478668" cy="925939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19642" y="24480786"/>
            <a:ext cx="20161144" cy="11039316"/>
          </a:xfrm>
        </p:spPr>
        <p:txBody>
          <a:bodyPr/>
          <a:lstStyle>
            <a:lvl1pPr marL="0" indent="0" algn="ctr">
              <a:buNone/>
              <a:defRPr/>
            </a:lvl1pPr>
            <a:lvl2pPr marL="609539" indent="0" algn="ctr">
              <a:buNone/>
              <a:defRPr/>
            </a:lvl2pPr>
            <a:lvl3pPr marL="1219078" indent="0" algn="ctr">
              <a:buNone/>
              <a:defRPr/>
            </a:lvl3pPr>
            <a:lvl4pPr marL="1828617" indent="0" algn="ctr">
              <a:buNone/>
              <a:defRPr/>
            </a:lvl4pPr>
            <a:lvl5pPr marL="2438156" indent="0" algn="ctr">
              <a:buNone/>
              <a:defRPr/>
            </a:lvl5pPr>
            <a:lvl6pPr marL="3047695" indent="0" algn="ctr">
              <a:buNone/>
              <a:defRPr/>
            </a:lvl6pPr>
            <a:lvl7pPr marL="3657234" indent="0" algn="ctr">
              <a:buNone/>
              <a:defRPr/>
            </a:lvl7pPr>
            <a:lvl8pPr marL="4266773" indent="0" algn="ctr">
              <a:buNone/>
              <a:defRPr/>
            </a:lvl8pPr>
            <a:lvl9pPr marL="4876312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D650F0-8AAD-48EF-B3D3-2345F45EF8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3DDCC-A5AA-4FD1-B372-9424E989D2B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0880732" y="1729128"/>
            <a:ext cx="6480519" cy="36861919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439175" y="1729128"/>
            <a:ext cx="19238379" cy="36861919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A33422-2CED-4084-A0A2-878BA7696C0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96D8B-5E5D-4756-AFBB-3EBE1D3ED4D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5166" y="27761258"/>
            <a:ext cx="24480784" cy="8580021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75166" y="18309267"/>
            <a:ext cx="24480784" cy="9451991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539" indent="0">
              <a:buNone/>
              <a:defRPr sz="2400"/>
            </a:lvl2pPr>
            <a:lvl3pPr marL="1219078" indent="0">
              <a:buNone/>
              <a:defRPr sz="2133"/>
            </a:lvl3pPr>
            <a:lvl4pPr marL="1828617" indent="0">
              <a:buNone/>
              <a:defRPr sz="1866"/>
            </a:lvl4pPr>
            <a:lvl5pPr marL="2438156" indent="0">
              <a:buNone/>
              <a:defRPr sz="1866"/>
            </a:lvl5pPr>
            <a:lvl6pPr marL="3047695" indent="0">
              <a:buNone/>
              <a:defRPr sz="1866"/>
            </a:lvl6pPr>
            <a:lvl7pPr marL="3657234" indent="0">
              <a:buNone/>
              <a:defRPr sz="1866"/>
            </a:lvl7pPr>
            <a:lvl8pPr marL="4266773" indent="0">
              <a:buNone/>
              <a:defRPr sz="1866"/>
            </a:lvl8pPr>
            <a:lvl9pPr marL="4876312" indent="0">
              <a:buNone/>
              <a:defRPr sz="1866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877B64-938F-41A7-B468-783CF163B3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39175" y="10080573"/>
            <a:ext cx="12859449" cy="2851047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501801" y="10080573"/>
            <a:ext cx="12859449" cy="2851047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3C380-F25C-4E70-B099-B699EC5ADAC9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39175" y="9669985"/>
            <a:ext cx="12726114" cy="402968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39175" y="13699675"/>
            <a:ext cx="12726114" cy="24891372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4630904" y="9669985"/>
            <a:ext cx="12730346" cy="402968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4630904" y="13699675"/>
            <a:ext cx="12730346" cy="24891372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11D1C0-6B5C-4B42-9BF5-9656ED25A1D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03E92E-70CD-434A-A365-47B3624C9D13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BB076-EF90-42B2-B80B-DD7B17B5D86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9175" y="1720661"/>
            <a:ext cx="9475273" cy="7318627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59425" y="1720662"/>
            <a:ext cx="16101825" cy="36870385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39175" y="9039287"/>
            <a:ext cx="9475273" cy="2955175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FA4729-5D1D-4D38-A25F-21509599703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44529" y="30239601"/>
            <a:ext cx="17280678" cy="3570424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644529" y="3860375"/>
            <a:ext cx="17280678" cy="25919960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644529" y="33810024"/>
            <a:ext cx="17280678" cy="5070974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B7DF24-3BB9-4DC6-A067-2A7C35CBC9D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175" y="1729128"/>
            <a:ext cx="25922076" cy="720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8610" tIns="154305" rIns="308610" bIns="1543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9175" y="10080573"/>
            <a:ext cx="25922076" cy="2851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39175" y="39340264"/>
            <a:ext cx="6721792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2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39300" y="39340264"/>
            <a:ext cx="9121828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6266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39458" y="39340264"/>
            <a:ext cx="6721792" cy="30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8610" tIns="154305" rIns="308610" bIns="1543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266"/>
            </a:lvl1pPr>
          </a:lstStyle>
          <a:p>
            <a:fld id="{9D20D27F-DE98-4825-9B81-BD19507AA243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+mj-lt"/>
          <a:ea typeface="+mj-ea"/>
          <a:cs typeface="+mj-cs"/>
        </a:defRPr>
      </a:lvl1pPr>
      <a:lvl2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2pPr>
      <a:lvl3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3pPr>
      <a:lvl4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4pPr>
      <a:lvl5pPr algn="ctr" defTabSz="4114389" rtl="0" eaLnBrk="0" fontAlgn="base" hangingPunct="0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5pPr>
      <a:lvl6pPr marL="609539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6pPr>
      <a:lvl7pPr marL="1219078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7pPr>
      <a:lvl8pPr marL="1828617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8pPr>
      <a:lvl9pPr marL="2438156" algn="ctr" defTabSz="4114389" rtl="0" fontAlgn="base">
        <a:spcBef>
          <a:spcPct val="0"/>
        </a:spcBef>
        <a:spcAft>
          <a:spcPct val="0"/>
        </a:spcAft>
        <a:defRPr sz="19865">
          <a:solidFill>
            <a:schemeClr val="tx2"/>
          </a:solidFill>
          <a:latin typeface="Arial" charset="0"/>
        </a:defRPr>
      </a:lvl9pPr>
    </p:titleStyle>
    <p:bodyStyle>
      <a:lvl1pPr marL="1542896" indent="-1542896" algn="l" defTabSz="4114389" rtl="0" eaLnBrk="0" fontAlgn="base" hangingPunct="0">
        <a:spcBef>
          <a:spcPct val="20000"/>
        </a:spcBef>
        <a:spcAft>
          <a:spcPct val="0"/>
        </a:spcAft>
        <a:buChar char="•"/>
        <a:defRPr sz="14399">
          <a:solidFill>
            <a:schemeClr val="tx1"/>
          </a:solidFill>
          <a:latin typeface="+mn-lt"/>
          <a:ea typeface="+mn-ea"/>
          <a:cs typeface="+mn-cs"/>
        </a:defRPr>
      </a:lvl1pPr>
      <a:lvl2pPr marL="3343999" indent="-1286805" algn="l" defTabSz="4114389" rtl="0" eaLnBrk="0" fontAlgn="base" hangingPunct="0">
        <a:spcBef>
          <a:spcPct val="20000"/>
        </a:spcBef>
        <a:spcAft>
          <a:spcPct val="0"/>
        </a:spcAft>
        <a:buChar char="–"/>
        <a:defRPr sz="12665">
          <a:solidFill>
            <a:schemeClr val="tx1"/>
          </a:solidFill>
          <a:latin typeface="+mn-lt"/>
        </a:defRPr>
      </a:lvl2pPr>
      <a:lvl3pPr marL="5142986" indent="-1028597" algn="l" defTabSz="4114389" rtl="0" eaLnBrk="0" fontAlgn="base" hangingPunct="0">
        <a:spcBef>
          <a:spcPct val="20000"/>
        </a:spcBef>
        <a:spcAft>
          <a:spcPct val="0"/>
        </a:spcAft>
        <a:buChar char="•"/>
        <a:defRPr sz="10799">
          <a:solidFill>
            <a:schemeClr val="tx1"/>
          </a:solidFill>
          <a:latin typeface="+mn-lt"/>
        </a:defRPr>
      </a:lvl3pPr>
      <a:lvl4pPr marL="7200180" indent="-1028597" algn="l" defTabSz="4114389" rtl="0" eaLnBrk="0" fontAlgn="base" hangingPunct="0">
        <a:spcBef>
          <a:spcPct val="20000"/>
        </a:spcBef>
        <a:spcAft>
          <a:spcPct val="0"/>
        </a:spcAft>
        <a:buChar char="–"/>
        <a:defRPr sz="9066">
          <a:solidFill>
            <a:schemeClr val="tx1"/>
          </a:solidFill>
          <a:latin typeface="+mn-lt"/>
        </a:defRPr>
      </a:lvl4pPr>
      <a:lvl5pPr marL="9257374" indent="-1028597" algn="l" defTabSz="4114389" rtl="0" eaLnBrk="0" fontAlgn="base" hangingPunct="0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5pPr>
      <a:lvl6pPr marL="9866913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6pPr>
      <a:lvl7pPr marL="10476452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7pPr>
      <a:lvl8pPr marL="11085991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8pPr>
      <a:lvl9pPr marL="11695530" indent="-1028597" algn="l" defTabSz="4114389" rtl="0" fontAlgn="base">
        <a:spcBef>
          <a:spcPct val="20000"/>
        </a:spcBef>
        <a:spcAft>
          <a:spcPct val="0"/>
        </a:spcAft>
        <a:buChar char="»"/>
        <a:defRPr sz="9066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65B9183-D015-4EDA-BC8C-5077C450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" y="10648"/>
            <a:ext cx="28774944" cy="43179343"/>
          </a:xfrm>
          <a:prstGeom prst="rect">
            <a:avLst/>
          </a:prstGeom>
        </p:spPr>
      </p:pic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-36734" y="2416459"/>
            <a:ext cx="28800425" cy="124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pt-BR" sz="3733" b="1" dirty="0">
                <a:ea typeface="ＭＳ Ｐゴシック" pitchFamily="34" charset="-128"/>
                <a:cs typeface="Times New Roman" pitchFamily="18" charset="0"/>
              </a:rPr>
              <a:t> Alunos; Arthur </a:t>
            </a:r>
            <a:r>
              <a:rPr lang="pt-BR" sz="3733" b="1" dirty="0" err="1">
                <a:ea typeface="ＭＳ Ｐゴシック" pitchFamily="34" charset="-128"/>
                <a:cs typeface="Times New Roman" pitchFamily="18" charset="0"/>
              </a:rPr>
              <a:t>Daher</a:t>
            </a:r>
            <a:r>
              <a:rPr lang="pt-BR" sz="3733" b="1" dirty="0">
                <a:ea typeface="ＭＳ Ｐゴシック" pitchFamily="34" charset="-128"/>
                <a:cs typeface="Times New Roman" pitchFamily="18" charset="0"/>
              </a:rPr>
              <a:t>, Arthur Henrique, Fernanda </a:t>
            </a:r>
            <a:r>
              <a:rPr lang="pt-BR" sz="3733" b="1" dirty="0" err="1">
                <a:ea typeface="ＭＳ Ｐゴシック" pitchFamily="34" charset="-128"/>
                <a:cs typeface="Times New Roman" pitchFamily="18" charset="0"/>
              </a:rPr>
              <a:t>Simoes</a:t>
            </a:r>
            <a:r>
              <a:rPr lang="pt-BR" sz="3733" b="1" dirty="0">
                <a:ea typeface="ＭＳ Ｐゴシック" pitchFamily="34" charset="-128"/>
                <a:cs typeface="Times New Roman" pitchFamily="18" charset="0"/>
              </a:rPr>
              <a:t>, Ryan Santos, William </a:t>
            </a:r>
            <a:r>
              <a:rPr lang="pt-BR" sz="3733" b="1" dirty="0" err="1">
                <a:ea typeface="ＭＳ Ｐゴシック" pitchFamily="34" charset="-128"/>
                <a:cs typeface="Times New Roman" pitchFamily="18" charset="0"/>
              </a:rPr>
              <a:t>Takeuchi</a:t>
            </a:r>
            <a:endParaRPr lang="pt-BR" sz="3733" b="1" dirty="0">
              <a:ea typeface="ＭＳ Ｐゴシック" pitchFamily="34" charset="-128"/>
              <a:cs typeface="Times New Roman" pitchFamily="18" charset="0"/>
            </a:endParaRPr>
          </a:p>
          <a:p>
            <a:pPr algn="ctr" eaLnBrk="1" hangingPunct="1"/>
            <a:r>
              <a:rPr lang="pt-BR" sz="3733" b="1" dirty="0">
                <a:ea typeface="ＭＳ Ｐゴシック" pitchFamily="34" charset="-128"/>
                <a:cs typeface="Times New Roman" pitchFamily="18" charset="0"/>
              </a:rPr>
              <a:t>;</a:t>
            </a:r>
          </a:p>
        </p:txBody>
      </p:sp>
      <p:sp>
        <p:nvSpPr>
          <p:cNvPr id="4102" name="TextBox 8"/>
          <p:cNvSpPr txBox="1">
            <a:spLocks noChangeArrowheads="1"/>
          </p:cNvSpPr>
          <p:nvPr/>
        </p:nvSpPr>
        <p:spPr bwMode="auto">
          <a:xfrm>
            <a:off x="690522" y="4992304"/>
            <a:ext cx="13284851" cy="819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/>
            <a:r>
              <a:rPr lang="pt-BR" sz="3600" b="1" dirty="0">
                <a:ea typeface="ＭＳ Ｐゴシック" pitchFamily="34" charset="-128"/>
              </a:rPr>
              <a:t>Sobre a equipe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A </a:t>
            </a:r>
            <a:r>
              <a:rPr lang="pt-BR" sz="2600" dirty="0" err="1"/>
              <a:t>Lyvorlab</a:t>
            </a:r>
            <a:r>
              <a:rPr lang="pt-BR" sz="2600" dirty="0"/>
              <a:t> é um estúdio independente de desenvolvimento de jogos, movida pela paixão por velocidade, inovação e criatividade. Nosso estúdio cria experiências de jogo emocionantes e imersivas para os jogadores. Criamos o </a:t>
            </a:r>
            <a:r>
              <a:rPr lang="pt-BR" sz="2600" dirty="0" err="1"/>
              <a:t>Traffic</a:t>
            </a:r>
            <a:r>
              <a:rPr lang="pt-BR" sz="2600" dirty="0"/>
              <a:t> </a:t>
            </a:r>
            <a:r>
              <a:rPr lang="pt-BR" sz="2600" dirty="0" err="1"/>
              <a:t>Fury</a:t>
            </a:r>
            <a:r>
              <a:rPr lang="pt-BR" sz="2600" dirty="0"/>
              <a:t> como nosso projeto de apresentação para a semana de tecnologia da FECAP, com o objetivo de demonstrar o desenvolvimento de um jogo de corrida com foco em trânsito em alta velocidade e desafios urbanos. Formado por 5 membros cada um ficou responsável na implementação desse projeto;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Arthur </a:t>
            </a:r>
            <a:r>
              <a:rPr lang="pt-BR" sz="2600" dirty="0" err="1"/>
              <a:t>Daher</a:t>
            </a:r>
            <a:r>
              <a:rPr lang="pt-BR" sz="2600" dirty="0"/>
              <a:t>; Responsável por criar o gamer over e integração aos objetos das pistas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Arthur Henrique; Responsável pelo design do jogo e scripts.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Fernanda </a:t>
            </a:r>
            <a:r>
              <a:rPr lang="pt-BR" sz="2600" dirty="0" err="1"/>
              <a:t>Simoes</a:t>
            </a:r>
            <a:r>
              <a:rPr lang="pt-BR" sz="2600" dirty="0"/>
              <a:t>; 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Ryan Santos; Responsável pela gestão e liderança do projeto.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William </a:t>
            </a:r>
            <a:r>
              <a:rPr lang="pt-BR" sz="2600" dirty="0" err="1"/>
              <a:t>Takeuchi</a:t>
            </a:r>
            <a:r>
              <a:rPr lang="pt-BR" sz="2600" dirty="0"/>
              <a:t>: Scripts e Mecânica.</a:t>
            </a:r>
          </a:p>
          <a:p>
            <a:pPr algn="just" defTabSz="1678349" eaLnBrk="1" hangingPunct="1">
              <a:spcAft>
                <a:spcPts val="1200"/>
              </a:spcAft>
            </a:pPr>
            <a:endParaRPr lang="pt-BR" sz="2666" dirty="0"/>
          </a:p>
          <a:p>
            <a:pPr algn="just" defTabSz="1678349" eaLnBrk="1" hangingPunct="1">
              <a:spcAft>
                <a:spcPts val="1200"/>
              </a:spcAft>
            </a:pPr>
            <a:endParaRPr lang="pt-BR" sz="2666" dirty="0"/>
          </a:p>
          <a:p>
            <a:pPr algn="just" defTabSz="1678349" eaLnBrk="1" hangingPunct="1">
              <a:spcAft>
                <a:spcPts val="1200"/>
              </a:spcAft>
            </a:pPr>
            <a:endParaRPr lang="pt-BR" sz="2666" dirty="0"/>
          </a:p>
        </p:txBody>
      </p:sp>
      <p:sp>
        <p:nvSpPr>
          <p:cNvPr id="4104" name="Rectangle 13"/>
          <p:cNvSpPr>
            <a:spLocks noChangeArrowheads="1"/>
          </p:cNvSpPr>
          <p:nvPr/>
        </p:nvSpPr>
        <p:spPr bwMode="auto">
          <a:xfrm>
            <a:off x="0" y="-669350"/>
            <a:ext cx="184731" cy="13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sz="8099">
              <a:latin typeface="Arial" panose="020B0604020202020204" pitchFamily="34" charset="0"/>
            </a:endParaRPr>
          </a:p>
        </p:txBody>
      </p:sp>
      <p:sp>
        <p:nvSpPr>
          <p:cNvPr id="410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295" y="687991"/>
            <a:ext cx="27924315" cy="2661408"/>
          </a:xfrm>
        </p:spPr>
        <p:txBody>
          <a:bodyPr/>
          <a:lstStyle/>
          <a:p>
            <a:pPr eaLnBrk="1" hangingPunct="1"/>
            <a:r>
              <a:rPr lang="pt-BR" sz="5866" b="1" dirty="0" err="1"/>
              <a:t>Traffic</a:t>
            </a:r>
            <a:r>
              <a:rPr lang="pt-BR" sz="5866" b="1" dirty="0"/>
              <a:t> </a:t>
            </a:r>
            <a:r>
              <a:rPr lang="pt-BR" sz="5866" b="1" dirty="0" err="1"/>
              <a:t>Fury</a:t>
            </a:r>
            <a:endParaRPr lang="pt-BR" sz="5866" b="1" dirty="0"/>
          </a:p>
        </p:txBody>
      </p:sp>
      <p:sp>
        <p:nvSpPr>
          <p:cNvPr id="4109" name="Rectangle 14"/>
          <p:cNvSpPr>
            <a:spLocks noChangeArrowheads="1"/>
          </p:cNvSpPr>
          <p:nvPr/>
        </p:nvSpPr>
        <p:spPr bwMode="auto">
          <a:xfrm>
            <a:off x="1540883" y="288300"/>
            <a:ext cx="25809904" cy="161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11435" tIns="205717" rIns="411435" bIns="205717" anchor="ctr"/>
          <a:lstStyle/>
          <a:p>
            <a:pPr algn="ctr" eaLnBrk="1" hangingPunct="1"/>
            <a:r>
              <a:rPr lang="pt-BR" sz="7999" b="1" dirty="0">
                <a:solidFill>
                  <a:schemeClr val="bg1"/>
                </a:solidFill>
              </a:rPr>
              <a:t>Semana de Tecnologia FECAP 2025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D4C09D9-51BE-953B-669D-23F72BD2F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9047" y="5096434"/>
            <a:ext cx="12868819" cy="682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/>
            <a:r>
              <a:rPr lang="pt-BR" sz="3600" b="1" dirty="0">
                <a:ea typeface="ＭＳ Ｐゴシック" pitchFamily="34" charset="-128"/>
              </a:rPr>
              <a:t>Problema a ser tratado</a:t>
            </a:r>
            <a:endParaRPr lang="pt-BR" sz="2400" dirty="0">
              <a:highlight>
                <a:srgbClr val="FFFF00"/>
              </a:highlight>
            </a:endParaRP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O aumento contínuo de acidentes nas vias, gerados por desatenção, imprudência e falta de respeito às normas de trânsito, constitui um grande obstáculo nas metrópoles. Diversos condutores não notam as consequências de seus atos até que seja muito cedo, evidenciando a ausência de conscientização acerca da segurança e da responsabilidade nas vias. Além disso, existe uma falta de projetos que empreguem a tecnologia e os jogos eletrônicos como instrumentos para aprendizado e consideração acerca desse assunto. Nosso plano visa lidar com essa questão por meio de uma atividade interativa que reproduz cenários perigosos no trânsito, estimulando o participante a fazer escolhas ágeis e conscientes, promovendo aprendizado e sensibilização de maneira divertida.</a:t>
            </a:r>
          </a:p>
          <a:p>
            <a:pPr algn="just" defTabSz="1678349" eaLnBrk="1" hangingPunct="1">
              <a:spcAft>
                <a:spcPts val="1200"/>
              </a:spcAft>
            </a:pPr>
            <a:endParaRPr lang="pt-BR" sz="2400" dirty="0"/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400" dirty="0"/>
              <a:t> </a:t>
            </a:r>
            <a:endParaRPr lang="pt-BR" sz="2666" dirty="0"/>
          </a:p>
          <a:p>
            <a:pPr algn="just" defTabSz="1678349" eaLnBrk="1" hangingPunct="1">
              <a:spcAft>
                <a:spcPts val="1200"/>
              </a:spcAft>
            </a:pPr>
            <a:endParaRPr lang="pt-BR" sz="2666" dirty="0"/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66" dirty="0"/>
              <a:t>	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1758913-C53F-99C8-A545-3D8DE7E0E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21" y="32329512"/>
            <a:ext cx="13258741" cy="757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/>
            <a:r>
              <a:rPr lang="pt-BR" sz="3600" b="1" dirty="0">
                <a:ea typeface="ＭＳ Ｐゴシック" pitchFamily="34" charset="-128"/>
              </a:rPr>
              <a:t>Solução proposta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Em </a:t>
            </a:r>
            <a:r>
              <a:rPr lang="pt-BR" sz="2600" dirty="0" err="1"/>
              <a:t>Traffic</a:t>
            </a:r>
            <a:r>
              <a:rPr lang="pt-BR" sz="2600" dirty="0"/>
              <a:t> </a:t>
            </a:r>
            <a:r>
              <a:rPr lang="pt-BR" sz="2600" dirty="0" err="1"/>
              <a:t>Fury</a:t>
            </a:r>
            <a:r>
              <a:rPr lang="pt-BR" sz="2600" dirty="0"/>
              <a:t>, o participante lida com a desordem do tráfego a grandes velocidades das grandes cidades, colocando à prova seus reflexos, concentração e capacidade de agir rapidamente. O nosso principal desafio vai além do que acontece na pista mas sim conscientizar os jogadores que se eles infringirem as regras podem gerar colisões e causando o “game over”, que evidência a perda da sua vida e a do outro também.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Queremos salientar que cada escolha é importante, tanto no jogo quanto na vida cotidiana relacionando-as com Os objetivos Sustentável(ODS):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•   </a:t>
            </a:r>
            <a:r>
              <a:rPr lang="pt-BR" sz="2600" b="1" dirty="0"/>
              <a:t> ODS</a:t>
            </a:r>
            <a:r>
              <a:rPr lang="pt-BR" sz="2600" dirty="0"/>
              <a:t>4:Educação de qualidade: incentivo ao aprendizado por meio da tecnologia e do pensamento rápido;</a:t>
            </a:r>
          </a:p>
          <a:p>
            <a:pPr algn="just" defTabSz="1678349" eaLnBrk="1" hangingPunct="1">
              <a:spcAft>
                <a:spcPts val="1200"/>
              </a:spcAft>
            </a:pPr>
            <a:endParaRPr lang="pt-BR" sz="2600" dirty="0"/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• </a:t>
            </a:r>
            <a:r>
              <a:rPr lang="pt-BR" sz="2600" b="1" dirty="0"/>
              <a:t>ODS</a:t>
            </a:r>
            <a:r>
              <a:rPr lang="pt-BR" sz="2600" dirty="0"/>
              <a:t> </a:t>
            </a:r>
            <a:r>
              <a:rPr lang="pt-BR" sz="2600" b="1" dirty="0"/>
              <a:t>8:</a:t>
            </a:r>
            <a:r>
              <a:rPr lang="pt-BR" sz="2600" dirty="0"/>
              <a:t>Trabalho Decente e Crescimento Econômico: valorização do empreendedorismo digital e da economia criativa;</a:t>
            </a:r>
          </a:p>
          <a:p>
            <a:pPr algn="just" defTabSz="1678349" eaLnBrk="1" hangingPunct="1">
              <a:spcAft>
                <a:spcPts val="1200"/>
              </a:spcAft>
            </a:pPr>
            <a:endParaRPr lang="pt-BR" sz="2600" dirty="0"/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00" dirty="0"/>
              <a:t>•   </a:t>
            </a:r>
            <a:r>
              <a:rPr lang="pt-BR" sz="2600" b="1" dirty="0"/>
              <a:t>ODS</a:t>
            </a:r>
            <a:r>
              <a:rPr lang="pt-BR" sz="2600" dirty="0"/>
              <a:t>9:Indústria, inovação e infraestrutura: uso da inovação e da tecnologia como forma de expressão e desenvolvimento;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84AD84-C68C-68B6-E7C1-1D0E2FA73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0" y="3478149"/>
            <a:ext cx="29592614" cy="93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35" tIns="205717" rIns="411435" bIns="205717" numCol="1" anchor="ctr" anchorCtr="0" compatLnSpc="1">
            <a:prstTxWarp prst="textNoShape">
              <a:avLst/>
            </a:prstTxWarp>
          </a:bodyPr>
          <a:lstStyle>
            <a:lvl1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2pPr>
            <a:lvl3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3pPr>
            <a:lvl4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4pPr>
            <a:lvl5pPr algn="ctr" defTabSz="3086100" rtl="0" eaLnBrk="0" fontAlgn="base" hangingPunct="0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5pPr>
            <a:lvl6pPr marL="4572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6pPr>
            <a:lvl7pPr marL="9144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7pPr>
            <a:lvl8pPr marL="13716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8pPr>
            <a:lvl9pPr marL="1828800" algn="ctr" defTabSz="3086100" rtl="0" fontAlgn="base">
              <a:spcBef>
                <a:spcPct val="0"/>
              </a:spcBef>
              <a:spcAft>
                <a:spcPct val="0"/>
              </a:spcAft>
              <a:defRPr sz="149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2666" b="1" kern="0" dirty="0"/>
              <a:t>Professores: Adriano Felix, Renata Muniz, Luiz Fernando, Victor Bruno, Joyce Daniele</a:t>
            </a:r>
          </a:p>
          <a:p>
            <a:pPr eaLnBrk="1" hangingPunct="1"/>
            <a:endParaRPr lang="pt-BR" sz="5866" b="1" kern="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E19C662-D68A-6035-2E4C-978100FAE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7043" y="32329512"/>
            <a:ext cx="13338651" cy="784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678349" eaLnBrk="1" hangingPunct="1"/>
            <a:r>
              <a:rPr lang="pt-BR" sz="3600" b="1" dirty="0">
                <a:ea typeface="ＭＳ Ｐゴシック" pitchFamily="34" charset="-128"/>
              </a:rPr>
              <a:t>Futuro do projeto</a:t>
            </a:r>
            <a:r>
              <a:rPr lang="pt-BR" sz="2666" dirty="0"/>
              <a:t>	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66" dirty="0"/>
              <a:t>O projeto visa desenvolver um jogo completo. Isso inclui a adição de um sistema de banco de dados para que o jogador possa acessar suas pontuações. O objetivo é criar uma jogatina mais fluida, permitindo que o jogador acelere e desacelere conforme necessário.</a:t>
            </a:r>
          </a:p>
          <a:p>
            <a:r>
              <a:rPr lang="pt-BR" sz="2600" b="1" dirty="0"/>
              <a:t>Resumo dos Objetivos do Projeto:</a:t>
            </a:r>
          </a:p>
          <a:p>
            <a:r>
              <a:rPr lang="pt-BR" sz="2600" dirty="0"/>
              <a:t>•  </a:t>
            </a:r>
            <a:r>
              <a:rPr lang="pt-BR" sz="2600" b="1" dirty="0"/>
              <a:t>Desenvolvimento de um jogo completo</a:t>
            </a:r>
            <a:r>
              <a:rPr lang="pt-BR" sz="2600" dirty="0"/>
              <a:t>, com todos os elementos necessários para uma experiência interativa e funcional.</a:t>
            </a:r>
          </a:p>
          <a:p>
            <a:endParaRPr lang="pt-BR" sz="2600" dirty="0"/>
          </a:p>
          <a:p>
            <a:r>
              <a:rPr lang="pt-BR" sz="2600" dirty="0"/>
              <a:t>•  </a:t>
            </a:r>
            <a:r>
              <a:rPr lang="pt-BR" sz="2600" b="1" dirty="0"/>
              <a:t>Implementação de um sistema de banco de dados</a:t>
            </a:r>
            <a:r>
              <a:rPr lang="pt-BR" sz="2600" dirty="0"/>
              <a:t>, possibilitando o registro e o acesso às pontuações dos jogadores.</a:t>
            </a:r>
          </a:p>
          <a:p>
            <a:endParaRPr lang="pt-BR" sz="2600" dirty="0"/>
          </a:p>
          <a:p>
            <a:r>
              <a:rPr lang="pt-BR" sz="2600" dirty="0"/>
              <a:t>•  </a:t>
            </a:r>
            <a:r>
              <a:rPr lang="pt-BR" sz="2600" b="1" dirty="0"/>
              <a:t>Melhoria da experiência do usuário</a:t>
            </a:r>
            <a:r>
              <a:rPr lang="pt-BR" sz="2600" dirty="0"/>
              <a:t>, tornando a jogabilidade mais fluida e dinâmica.</a:t>
            </a:r>
          </a:p>
          <a:p>
            <a:endParaRPr lang="pt-BR" sz="2600" dirty="0"/>
          </a:p>
          <a:p>
            <a:r>
              <a:rPr lang="pt-BR" sz="2600" dirty="0"/>
              <a:t>•  </a:t>
            </a:r>
            <a:r>
              <a:rPr lang="pt-BR" sz="2600" b="1" dirty="0"/>
              <a:t>Criação de mecânicas de controle de velocidade</a:t>
            </a:r>
            <a:r>
              <a:rPr lang="pt-BR" sz="2600" dirty="0"/>
              <a:t>, permitindo que o jogador acelere ou desacelere conforme sua necessidade</a:t>
            </a:r>
            <a:r>
              <a:rPr lang="pt-BR" sz="2800" dirty="0"/>
              <a:t>.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66" dirty="0"/>
              <a:t> 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2666" dirty="0"/>
              <a:t>.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22108886-71AE-7425-406A-CC03C41D8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802" y="11051518"/>
            <a:ext cx="12868819" cy="156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678349" eaLnBrk="1" hangingPunct="1"/>
            <a:r>
              <a:rPr lang="pt-BR" sz="5866" b="1" dirty="0">
                <a:ea typeface="ＭＳ Ｐゴシック" pitchFamily="34" charset="-128"/>
              </a:rPr>
              <a:t>Imagens e ferramentas do Projeto</a:t>
            </a:r>
          </a:p>
          <a:p>
            <a:pPr algn="just" defTabSz="1678349" eaLnBrk="1" hangingPunct="1">
              <a:spcAft>
                <a:spcPts val="1200"/>
              </a:spcAft>
            </a:pPr>
            <a:r>
              <a:rPr lang="pt-BR" sz="3733" dirty="0"/>
              <a:t> </a:t>
            </a:r>
            <a:r>
              <a:rPr lang="pt-BR" sz="2666" dirty="0"/>
              <a:t>	</a:t>
            </a:r>
          </a:p>
        </p:txBody>
      </p:sp>
      <p:pic>
        <p:nvPicPr>
          <p:cNvPr id="5" name="Imagem 4" descr="Uma imagem contendo óculos&#10;&#10;O conteúdo gerado por IA pode estar incorreto.">
            <a:extLst>
              <a:ext uri="{FF2B5EF4-FFF2-40B4-BE49-F238E27FC236}">
                <a16:creationId xmlns:a16="http://schemas.microsoft.com/office/drawing/2014/main" id="{C56C1960-665E-2EB7-EDC1-1EBC9CE69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2" y="40356014"/>
            <a:ext cx="3095947" cy="3115297"/>
          </a:xfrm>
          <a:prstGeom prst="rect">
            <a:avLst/>
          </a:prstGeom>
        </p:spPr>
      </p:pic>
      <p:pic>
        <p:nvPicPr>
          <p:cNvPr id="10" name="Imagem 9" descr="Uma imagem contendo óculos, caneca&#10;&#10;O conteúdo gerado por IA pode estar incorreto.">
            <a:extLst>
              <a:ext uri="{FF2B5EF4-FFF2-40B4-BE49-F238E27FC236}">
                <a16:creationId xmlns:a16="http://schemas.microsoft.com/office/drawing/2014/main" id="{55769E50-5B5D-08C0-E78D-9BA4C9547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752" y="40382747"/>
            <a:ext cx="3095945" cy="3105591"/>
          </a:xfrm>
          <a:prstGeom prst="rect">
            <a:avLst/>
          </a:prstGeom>
        </p:spPr>
      </p:pic>
      <p:pic>
        <p:nvPicPr>
          <p:cNvPr id="15" name="Imagem 14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31366770-2457-D40F-603F-BB4428389E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765" y="17476840"/>
            <a:ext cx="2252785" cy="168958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CE78AB8-B875-44DB-BC80-2D01080EC6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71" y="13902744"/>
            <a:ext cx="6025155" cy="209380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0A3BF0E-F086-4D0F-9E37-B9EE6CD5B1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638" y="13847156"/>
            <a:ext cx="1969985" cy="1969985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6390B95B-1E3E-4B21-9C87-2AF7C07D1A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26" y="13047241"/>
            <a:ext cx="3569814" cy="356981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6CA7E359-54EA-488F-B360-02A4AB2D90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64" y="15045886"/>
            <a:ext cx="9974590" cy="9664816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5B7A49F0-DED7-4075-9346-1CEBACBD26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8122" y="22275109"/>
            <a:ext cx="23855467" cy="9962717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09D24C84-25B2-469C-B3A7-38837CA5D0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49" y="14503641"/>
            <a:ext cx="23496722" cy="102798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E85A0F3-F0FD-4850-9405-9B5D55301B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612" y="22246826"/>
            <a:ext cx="20605741" cy="83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9437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0861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0861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ca2a57e-8138-4b57-956a-eb6e2c7049cc">
      <Terms xmlns="http://schemas.microsoft.com/office/infopath/2007/PartnerControls"/>
    </lcf76f155ced4ddcb4097134ff3c332f>
    <TaxCatchAll xmlns="1d2798d9-1030-4cc5-be7b-200f9e62865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5364877AF745B4281652B53F43C594A" ma:contentTypeVersion="15" ma:contentTypeDescription="Crie um novo documento." ma:contentTypeScope="" ma:versionID="440a6fbbcbce65e3f8e2bed610644788">
  <xsd:schema xmlns:xsd="http://www.w3.org/2001/XMLSchema" xmlns:xs="http://www.w3.org/2001/XMLSchema" xmlns:p="http://schemas.microsoft.com/office/2006/metadata/properties" xmlns:ns2="1d2798d9-1030-4cc5-be7b-200f9e628651" xmlns:ns3="8ca2a57e-8138-4b57-956a-eb6e2c7049cc" targetNamespace="http://schemas.microsoft.com/office/2006/metadata/properties" ma:root="true" ma:fieldsID="3ff20d9b6411658b7762fa2c08d7e1af" ns2:_="" ns3:_="">
    <xsd:import namespace="1d2798d9-1030-4cc5-be7b-200f9e628651"/>
    <xsd:import namespace="8ca2a57e-8138-4b57-956a-eb6e2c7049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798d9-1030-4cc5-be7b-200f9e6286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2adbafb-c224-4d2e-8ca4-b5c3cc77204d}" ma:internalName="TaxCatchAll" ma:showField="CatchAllData" ma:web="1d2798d9-1030-4cc5-be7b-200f9e6286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2a57e-8138-4b57-956a-eb6e2c7049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aeda4b81-a95b-4c43-add2-24b94db42d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80D08-C850-4D98-9BB0-6190D1509D8A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8ca2a57e-8138-4b57-956a-eb6e2c7049cc"/>
    <ds:schemaRef ds:uri="1d2798d9-1030-4cc5-be7b-200f9e628651"/>
  </ds:schemaRefs>
</ds:datastoreItem>
</file>

<file path=customXml/itemProps2.xml><?xml version="1.0" encoding="utf-8"?>
<ds:datastoreItem xmlns:ds="http://schemas.openxmlformats.org/officeDocument/2006/customXml" ds:itemID="{20511531-72C6-41EA-909D-35A50B0891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583F25-0BD0-426F-9D18-6079E5A027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2798d9-1030-4cc5-be7b-200f9e628651"/>
    <ds:schemaRef ds:uri="8ca2a57e-8138-4b57-956a-eb6e2c7049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781</TotalTime>
  <Words>610</Words>
  <Application>Microsoft Office PowerPoint</Application>
  <PresentationFormat>Personalizar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Design padrão</vt:lpstr>
      <vt:lpstr>Traffic Fury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Jr</dc:creator>
  <cp:lastModifiedBy>Ryan Santos</cp:lastModifiedBy>
  <cp:revision>68</cp:revision>
  <dcterms:created xsi:type="dcterms:W3CDTF">2006-11-04T15:46:42Z</dcterms:created>
  <dcterms:modified xsi:type="dcterms:W3CDTF">2025-11-07T10:39:05Z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0x01010045364877AF745B4281652B53F43C594A</vt:lpwstr>
  </property>
</Properties>
</file>